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00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31B46443-A437-415C-8B97-AEB21D7972C1}" type="datetimeFigureOut">
              <a:rPr lang="ar-IQ" smtClean="0"/>
              <a:t>02/04/1440</a:t>
            </a:fld>
            <a:endParaRPr lang="ar-IQ"/>
          </a:p>
        </p:txBody>
      </p:sp>
      <p:sp>
        <p:nvSpPr>
          <p:cNvPr id="16" name="Slide Number Placeholder 15"/>
          <p:cNvSpPr>
            <a:spLocks noGrp="1"/>
          </p:cNvSpPr>
          <p:nvPr>
            <p:ph type="sldNum" sz="quarter" idx="11"/>
          </p:nvPr>
        </p:nvSpPr>
        <p:spPr/>
        <p:txBody>
          <a:bodyPr/>
          <a:lstStyle/>
          <a:p>
            <a:fld id="{8ADA3A77-F678-4A27-8275-928DD464FEC7}" type="slidenum">
              <a:rPr lang="ar-IQ" smtClean="0"/>
              <a:t>‹#›</a:t>
            </a:fld>
            <a:endParaRPr lang="ar-IQ"/>
          </a:p>
        </p:txBody>
      </p:sp>
      <p:sp>
        <p:nvSpPr>
          <p:cNvPr id="17" name="Footer Placeholder 16"/>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46443-A437-415C-8B97-AEB21D7972C1}"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DA3A77-F678-4A27-8275-928DD464FEC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46443-A437-415C-8B97-AEB21D7972C1}"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DA3A77-F678-4A27-8275-928DD464FEC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31B46443-A437-415C-8B97-AEB21D7972C1}" type="datetimeFigureOut">
              <a:rPr lang="ar-IQ" smtClean="0"/>
              <a:t>02/04/1440</a:t>
            </a:fld>
            <a:endParaRPr lang="ar-IQ"/>
          </a:p>
        </p:txBody>
      </p:sp>
      <p:sp>
        <p:nvSpPr>
          <p:cNvPr id="15" name="Slide Number Placeholder 14"/>
          <p:cNvSpPr>
            <a:spLocks noGrp="1"/>
          </p:cNvSpPr>
          <p:nvPr>
            <p:ph type="sldNum" sz="quarter" idx="11"/>
          </p:nvPr>
        </p:nvSpPr>
        <p:spPr/>
        <p:txBody>
          <a:bodyPr/>
          <a:lstStyle/>
          <a:p>
            <a:fld id="{8ADA3A77-F678-4A27-8275-928DD464FEC7}" type="slidenum">
              <a:rPr lang="ar-IQ" smtClean="0"/>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1B46443-A437-415C-8B97-AEB21D7972C1}" type="datetimeFigureOut">
              <a:rPr lang="ar-IQ" smtClean="0"/>
              <a:t>02/04/1440</a:t>
            </a:fld>
            <a:endParaRPr lang="ar-IQ"/>
          </a:p>
        </p:txBody>
      </p:sp>
      <p:sp>
        <p:nvSpPr>
          <p:cNvPr id="13" name="Slide Number Placeholder 12"/>
          <p:cNvSpPr>
            <a:spLocks noGrp="1"/>
          </p:cNvSpPr>
          <p:nvPr>
            <p:ph type="sldNum" sz="quarter" idx="11"/>
          </p:nvPr>
        </p:nvSpPr>
        <p:spPr/>
        <p:txBody>
          <a:bodyPr/>
          <a:lstStyle/>
          <a:p>
            <a:fld id="{8ADA3A77-F678-4A27-8275-928DD464FEC7}" type="slidenum">
              <a:rPr lang="ar-IQ" smtClean="0"/>
              <a:t>‹#›</a:t>
            </a:fld>
            <a:endParaRPr lang="ar-IQ"/>
          </a:p>
        </p:txBody>
      </p:sp>
      <p:sp>
        <p:nvSpPr>
          <p:cNvPr id="14" name="Footer Placeholder 13"/>
          <p:cNvSpPr>
            <a:spLocks noGrp="1"/>
          </p:cNvSpPr>
          <p:nvPr>
            <p:ph type="ftr" sz="quarter" idx="12"/>
          </p:nvPr>
        </p:nvSpPr>
        <p:spPr/>
        <p:txBody>
          <a:bodyPr/>
          <a:lstStyle/>
          <a:p>
            <a:endParaRPr lang="ar-IQ"/>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1B46443-A437-415C-8B97-AEB21D7972C1}" type="datetimeFigureOut">
              <a:rPr lang="ar-IQ" smtClean="0"/>
              <a:t>02/04/1440</a:t>
            </a:fld>
            <a:endParaRPr lang="ar-IQ"/>
          </a:p>
        </p:txBody>
      </p:sp>
      <p:sp>
        <p:nvSpPr>
          <p:cNvPr id="9" name="Slide Number Placeholder 8"/>
          <p:cNvSpPr>
            <a:spLocks noGrp="1"/>
          </p:cNvSpPr>
          <p:nvPr>
            <p:ph type="sldNum" sz="quarter" idx="11"/>
          </p:nvPr>
        </p:nvSpPr>
        <p:spPr/>
        <p:txBody>
          <a:bodyPr/>
          <a:lstStyle/>
          <a:p>
            <a:fld id="{8ADA3A77-F678-4A27-8275-928DD464FEC7}"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31B46443-A437-415C-8B97-AEB21D7972C1}" type="datetimeFigureOut">
              <a:rPr lang="ar-IQ" smtClean="0"/>
              <a:t>02/04/1440</a:t>
            </a:fld>
            <a:endParaRPr lang="ar-IQ"/>
          </a:p>
        </p:txBody>
      </p:sp>
      <p:sp>
        <p:nvSpPr>
          <p:cNvPr id="15" name="Slide Number Placeholder 14"/>
          <p:cNvSpPr>
            <a:spLocks noGrp="1"/>
          </p:cNvSpPr>
          <p:nvPr>
            <p:ph type="sldNum" sz="quarter" idx="11"/>
          </p:nvPr>
        </p:nvSpPr>
        <p:spPr/>
        <p:txBody>
          <a:bodyPr/>
          <a:lstStyle/>
          <a:p>
            <a:fld id="{8ADA3A77-F678-4A27-8275-928DD464FEC7}" type="slidenum">
              <a:rPr lang="ar-IQ" smtClean="0"/>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31B46443-A437-415C-8B97-AEB21D7972C1}" type="datetimeFigureOut">
              <a:rPr lang="ar-IQ" smtClean="0"/>
              <a:t>02/04/1440</a:t>
            </a:fld>
            <a:endParaRPr lang="ar-IQ"/>
          </a:p>
        </p:txBody>
      </p:sp>
      <p:sp>
        <p:nvSpPr>
          <p:cNvPr id="8" name="Slide Number Placeholder 7"/>
          <p:cNvSpPr>
            <a:spLocks noGrp="1"/>
          </p:cNvSpPr>
          <p:nvPr>
            <p:ph type="sldNum" sz="quarter" idx="11"/>
          </p:nvPr>
        </p:nvSpPr>
        <p:spPr/>
        <p:txBody>
          <a:bodyPr/>
          <a:lstStyle/>
          <a:p>
            <a:fld id="{8ADA3A77-F678-4A27-8275-928DD464FEC7}"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B46443-A437-415C-8B97-AEB21D7972C1}" type="datetimeFigureOut">
              <a:rPr lang="ar-IQ" smtClean="0"/>
              <a:t>02/04/1440</a:t>
            </a:fld>
            <a:endParaRPr lang="ar-IQ"/>
          </a:p>
        </p:txBody>
      </p:sp>
      <p:sp>
        <p:nvSpPr>
          <p:cNvPr id="6" name="Slide Number Placeholder 5"/>
          <p:cNvSpPr>
            <a:spLocks noGrp="1"/>
          </p:cNvSpPr>
          <p:nvPr>
            <p:ph type="sldNum" sz="quarter" idx="11"/>
          </p:nvPr>
        </p:nvSpPr>
        <p:spPr/>
        <p:txBody>
          <a:bodyPr/>
          <a:lstStyle/>
          <a:p>
            <a:fld id="{8ADA3A77-F678-4A27-8275-928DD464FEC7}" type="slidenum">
              <a:rPr lang="ar-IQ" smtClean="0"/>
              <a:t>‹#›</a:t>
            </a:fld>
            <a:endParaRPr lang="ar-IQ"/>
          </a:p>
        </p:txBody>
      </p:sp>
      <p:sp>
        <p:nvSpPr>
          <p:cNvPr id="7" name="Footer Placeholder 6"/>
          <p:cNvSpPr>
            <a:spLocks noGrp="1"/>
          </p:cNvSpPr>
          <p:nvPr>
            <p:ph type="ftr" sz="quarter" idx="12"/>
          </p:nvPr>
        </p:nvSpPr>
        <p:spPr/>
        <p:txBody>
          <a:bodyPr/>
          <a:lstStyle/>
          <a:p>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B46443-A437-415C-8B97-AEB21D7972C1}" type="datetimeFigureOut">
              <a:rPr lang="ar-IQ" smtClean="0"/>
              <a:t>02/04/1440</a:t>
            </a:fld>
            <a:endParaRPr lang="ar-IQ"/>
          </a:p>
        </p:txBody>
      </p:sp>
      <p:sp>
        <p:nvSpPr>
          <p:cNvPr id="16" name="Slide Number Placeholder 15"/>
          <p:cNvSpPr>
            <a:spLocks noGrp="1"/>
          </p:cNvSpPr>
          <p:nvPr>
            <p:ph type="sldNum" sz="quarter" idx="11"/>
          </p:nvPr>
        </p:nvSpPr>
        <p:spPr/>
        <p:txBody>
          <a:bodyPr/>
          <a:lstStyle/>
          <a:p>
            <a:fld id="{8ADA3A77-F678-4A27-8275-928DD464FEC7}" type="slidenum">
              <a:rPr lang="ar-IQ" smtClean="0"/>
              <a:t>‹#›</a:t>
            </a:fld>
            <a:endParaRPr lang="ar-IQ"/>
          </a:p>
        </p:txBody>
      </p:sp>
      <p:sp>
        <p:nvSpPr>
          <p:cNvPr id="17" name="Footer Placeholder 16"/>
          <p:cNvSpPr>
            <a:spLocks noGrp="1"/>
          </p:cNvSpPr>
          <p:nvPr>
            <p:ph type="ftr" sz="quarter" idx="12"/>
          </p:nvPr>
        </p:nvSpPr>
        <p:spPr/>
        <p:txBody>
          <a:bodyPr/>
          <a:lstStyle/>
          <a:p>
            <a:endParaRPr lang="ar-IQ"/>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31B46443-A437-415C-8B97-AEB21D7972C1}" type="datetimeFigureOut">
              <a:rPr lang="ar-IQ" smtClean="0"/>
              <a:t>02/04/1440</a:t>
            </a:fld>
            <a:endParaRPr lang="ar-IQ"/>
          </a:p>
        </p:txBody>
      </p:sp>
      <p:sp>
        <p:nvSpPr>
          <p:cNvPr id="14" name="Slide Number Placeholder 13"/>
          <p:cNvSpPr>
            <a:spLocks noGrp="1"/>
          </p:cNvSpPr>
          <p:nvPr>
            <p:ph type="sldNum" sz="quarter" idx="11"/>
          </p:nvPr>
        </p:nvSpPr>
        <p:spPr/>
        <p:txBody>
          <a:bodyPr/>
          <a:lstStyle/>
          <a:p>
            <a:fld id="{8ADA3A77-F678-4A27-8275-928DD464FEC7}" type="slidenum">
              <a:rPr lang="ar-IQ" smtClean="0"/>
              <a:t>‹#›</a:t>
            </a:fld>
            <a:endParaRPr lang="ar-IQ"/>
          </a:p>
        </p:txBody>
      </p:sp>
      <p:sp>
        <p:nvSpPr>
          <p:cNvPr id="15" name="Footer Placeholder 14"/>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31B46443-A437-415C-8B97-AEB21D7972C1}" type="datetimeFigureOut">
              <a:rPr lang="ar-IQ" smtClean="0"/>
              <a:t>02/04/1440</a:t>
            </a:fld>
            <a:endParaRPr lang="ar-IQ"/>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ar-IQ"/>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ADA3A77-F678-4A27-8275-928DD464FEC7}"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124744"/>
            <a:ext cx="7056784" cy="558743"/>
          </a:xfrm>
          <a:prstGeom prst="rect">
            <a:avLst/>
          </a:prstGeom>
        </p:spPr>
        <p:txBody>
          <a:bodyPr wrap="square">
            <a:spAutoFit/>
          </a:bodyPr>
          <a:lstStyle/>
          <a:p>
            <a:pPr>
              <a:lnSpc>
                <a:spcPct val="115000"/>
              </a:lnSpc>
            </a:pPr>
            <a:endParaRPr lang="en-US" sz="2800" b="1" dirty="0">
              <a:solidFill>
                <a:srgbClr val="0000CC"/>
              </a:solidFill>
              <a:effectLst/>
              <a:latin typeface="Calibri"/>
              <a:ea typeface="Calibri"/>
              <a:cs typeface="Arial"/>
            </a:endParaRPr>
          </a:p>
        </p:txBody>
      </p:sp>
      <p:sp>
        <p:nvSpPr>
          <p:cNvPr id="5" name="Rectangle 4"/>
          <p:cNvSpPr/>
          <p:nvPr/>
        </p:nvSpPr>
        <p:spPr>
          <a:xfrm>
            <a:off x="395536" y="332656"/>
            <a:ext cx="8352928" cy="61093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nSpc>
                <a:spcPct val="115000"/>
              </a:lnSpc>
            </a:pPr>
            <a:r>
              <a:rPr lang="ar-SA" sz="2800" b="1" dirty="0">
                <a:solidFill>
                  <a:srgbClr val="FF0000"/>
                </a:solidFill>
                <a:latin typeface="Calibri"/>
                <a:ea typeface="Times New Roman"/>
                <a:cs typeface="Simplified Arabic"/>
              </a:rPr>
              <a:t>التصويب  ( التهديف ) </a:t>
            </a:r>
            <a:endParaRPr lang="en-US" sz="2800" b="1" dirty="0">
              <a:solidFill>
                <a:srgbClr val="FF0000"/>
              </a:solidFill>
              <a:latin typeface="Calibri"/>
              <a:ea typeface="Calibri"/>
              <a:cs typeface="Arial"/>
            </a:endParaRPr>
          </a:p>
          <a:p>
            <a:pPr lvl="0" algn="just">
              <a:lnSpc>
                <a:spcPct val="115000"/>
              </a:lnSpc>
            </a:pPr>
            <a:r>
              <a:rPr lang="ar-SA" sz="3200" b="1" dirty="0">
                <a:solidFill>
                  <a:srgbClr val="9900CC"/>
                </a:solidFill>
                <a:latin typeface="Calibri"/>
                <a:ea typeface="Calibri"/>
                <a:cs typeface="Simplified Arabic"/>
              </a:rPr>
              <a:t>هو إمساك الكرة بيد واحدة أو باليدين ثم إطلاقها (رميها) في الهواء نحو سلّة المنافس، وتعتبر الإصابة صحيحة عندما تكون الكرة في حالة لعب وتدخل من أعلى السلّة (الحلقة) أو تستقر فيها، وهو المرحلة الختامية للهجوم وأهمّ مهارة في كرة السلّة، إذ يُعتبر التصويب العامل المؤثر والفعّال في نتيجة المباراة، فجميع التحركات والمناورات الهجومية تتضح في دقّة التصويب</a:t>
            </a:r>
            <a:r>
              <a:rPr lang="ar-SA" sz="3200" b="1" dirty="0" smtClean="0">
                <a:solidFill>
                  <a:srgbClr val="9900CC"/>
                </a:solidFill>
                <a:latin typeface="Calibri"/>
                <a:ea typeface="Calibri"/>
                <a:cs typeface="Simplified Arabic"/>
              </a:rPr>
              <a:t>.</a:t>
            </a:r>
          </a:p>
          <a:p>
            <a:pPr lvl="0" algn="just">
              <a:lnSpc>
                <a:spcPct val="115000"/>
              </a:lnSpc>
            </a:pPr>
            <a:endParaRPr lang="ar-SA" sz="3200" b="1" dirty="0">
              <a:solidFill>
                <a:srgbClr val="9900CC"/>
              </a:solidFill>
              <a:latin typeface="Calibri"/>
              <a:ea typeface="Calibri"/>
              <a:cs typeface="Simplified Arabic"/>
            </a:endParaRPr>
          </a:p>
          <a:p>
            <a:pPr lvl="0" algn="just">
              <a:lnSpc>
                <a:spcPct val="115000"/>
              </a:lnSpc>
            </a:pPr>
            <a:endParaRPr lang="ar-SA" sz="2800" b="1" dirty="0" smtClean="0">
              <a:solidFill>
                <a:srgbClr val="0000CC"/>
              </a:solidFill>
              <a:latin typeface="Calibri"/>
              <a:ea typeface="Calibri"/>
              <a:cs typeface="Simplified Arabic"/>
            </a:endParaRPr>
          </a:p>
          <a:p>
            <a:pPr lvl="0" algn="just">
              <a:lnSpc>
                <a:spcPct val="115000"/>
              </a:lnSpc>
            </a:pPr>
            <a:endParaRPr lang="en-US" sz="2800" b="1" dirty="0">
              <a:solidFill>
                <a:srgbClr val="0000CC"/>
              </a:solidFill>
              <a:latin typeface="Calibri"/>
              <a:ea typeface="Calibri"/>
              <a:cs typeface="Arial"/>
            </a:endParaRPr>
          </a:p>
        </p:txBody>
      </p:sp>
    </p:spTree>
    <p:extLst>
      <p:ext uri="{BB962C8B-B14F-4D97-AF65-F5344CB8AC3E}">
        <p14:creationId xmlns:p14="http://schemas.microsoft.com/office/powerpoint/2010/main" val="1513111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5408"/>
            <a:ext cx="8405384" cy="6250942"/>
          </a:xfrm>
          <a:prstGeom prst="rect">
            <a:avLst/>
          </a:prstGeom>
          <a:solidFill>
            <a:schemeClr val="tx2">
              <a:lumMod val="90000"/>
            </a:schemeClr>
          </a:solidFill>
          <a:effectLst>
            <a:glow rad="228600">
              <a:schemeClr val="accent4">
                <a:satMod val="175000"/>
                <a:alpha val="40000"/>
              </a:schemeClr>
            </a:glow>
          </a:effectLst>
        </p:spPr>
        <p:txBody>
          <a:bodyPr wrap="square">
            <a:spAutoFit/>
          </a:bodyPr>
          <a:lstStyle/>
          <a:p>
            <a:pPr>
              <a:lnSpc>
                <a:spcPct val="115000"/>
              </a:lnSpc>
            </a:pPr>
            <a:r>
              <a:rPr lang="ar-SA" sz="3600" b="1" dirty="0" smtClean="0">
                <a:solidFill>
                  <a:srgbClr val="FFFF00"/>
                </a:solidFill>
                <a:effectLst/>
                <a:latin typeface="Calibri"/>
                <a:ea typeface="Times New Roman"/>
                <a:cs typeface="Simplified Arabic"/>
              </a:rPr>
              <a:t>الأداء الفني لمهارة التصويب (طريقة الأداء):</a:t>
            </a:r>
            <a:endParaRPr lang="en-US" sz="3600" b="1" dirty="0" smtClean="0">
              <a:solidFill>
                <a:srgbClr val="FFFF00"/>
              </a:solidFill>
              <a:effectLst/>
              <a:latin typeface="Calibri"/>
              <a:ea typeface="Calibri"/>
              <a:cs typeface="Arial"/>
            </a:endParaRPr>
          </a:p>
          <a:p>
            <a:pPr lvl="0">
              <a:lnSpc>
                <a:spcPct val="115000"/>
              </a:lnSpc>
            </a:pPr>
            <a:r>
              <a:rPr lang="en-US" sz="2400" b="1" dirty="0" smtClean="0">
                <a:solidFill>
                  <a:schemeClr val="bg1"/>
                </a:solidFill>
                <a:effectLst/>
                <a:latin typeface="Calibri"/>
                <a:ea typeface="Times New Roman"/>
                <a:cs typeface="Simplified Arabic"/>
              </a:rPr>
              <a:t> </a:t>
            </a:r>
            <a:r>
              <a:rPr lang="en-US" sz="2400" b="1" dirty="0" smtClean="0">
                <a:solidFill>
                  <a:srgbClr val="FFFF00"/>
                </a:solidFill>
                <a:effectLst/>
                <a:latin typeface="Calibri"/>
                <a:ea typeface="Times New Roman"/>
                <a:cs typeface="Simplified Arabic"/>
              </a:rPr>
              <a:t>-1</a:t>
            </a:r>
            <a:r>
              <a:rPr lang="ar-SA" sz="2400" b="1" dirty="0" smtClean="0">
                <a:solidFill>
                  <a:schemeClr val="bg1"/>
                </a:solidFill>
                <a:effectLst/>
                <a:latin typeface="Calibri"/>
                <a:ea typeface="Times New Roman"/>
                <a:cs typeface="Simplified Arabic"/>
              </a:rPr>
              <a:t>الرؤية الجيدة والواضحة لحلقة السلة.</a:t>
            </a:r>
            <a:endParaRPr lang="en-US" sz="2400" b="1" dirty="0" smtClean="0">
              <a:solidFill>
                <a:schemeClr val="bg1"/>
              </a:solidFill>
              <a:effectLst/>
              <a:latin typeface="Calibri"/>
              <a:ea typeface="Calibri"/>
              <a:cs typeface="Arial"/>
            </a:endParaRPr>
          </a:p>
          <a:p>
            <a:pPr lvl="0">
              <a:lnSpc>
                <a:spcPct val="115000"/>
              </a:lnSpc>
            </a:pPr>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-2</a:t>
            </a:r>
            <a:r>
              <a:rPr lang="ar-SA" sz="2400" b="1" dirty="0" smtClean="0">
                <a:solidFill>
                  <a:schemeClr val="bg1"/>
                </a:solidFill>
                <a:effectLst/>
                <a:latin typeface="Calibri"/>
                <a:ea typeface="Times New Roman"/>
                <a:cs typeface="Simplified Arabic"/>
              </a:rPr>
              <a:t>مسك الكرة بالوضع الصحيح.</a:t>
            </a:r>
            <a:endParaRPr lang="en-US" sz="2400" b="1" dirty="0" smtClean="0">
              <a:solidFill>
                <a:schemeClr val="bg1"/>
              </a:solidFill>
              <a:effectLst/>
              <a:latin typeface="Calibri"/>
              <a:ea typeface="Calibri"/>
              <a:cs typeface="Arial"/>
            </a:endParaRPr>
          </a:p>
          <a:p>
            <a:pPr marL="274638" lvl="0" indent="-274638">
              <a:lnSpc>
                <a:spcPct val="115000"/>
              </a:lnSpc>
            </a:pPr>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-3</a:t>
            </a:r>
            <a:r>
              <a:rPr lang="ar-SA" sz="2400" b="1" dirty="0" smtClean="0">
                <a:solidFill>
                  <a:schemeClr val="bg1"/>
                </a:solidFill>
                <a:effectLst/>
                <a:latin typeface="Calibri"/>
                <a:ea typeface="Times New Roman"/>
                <a:cs typeface="Simplified Arabic"/>
              </a:rPr>
              <a:t>أن تكون اليد المصوبة خلف الكرة وغير المصوبة في جانب الكرة للمساعدة في تحكمها.</a:t>
            </a:r>
            <a:endParaRPr lang="en-US" sz="2400" b="1" dirty="0" smtClean="0">
              <a:solidFill>
                <a:schemeClr val="bg1"/>
              </a:solidFill>
              <a:effectLst/>
              <a:latin typeface="Calibri"/>
              <a:ea typeface="Calibri"/>
              <a:cs typeface="Arial"/>
            </a:endParaRPr>
          </a:p>
          <a:p>
            <a:pPr lvl="0">
              <a:lnSpc>
                <a:spcPct val="115000"/>
              </a:lnSpc>
            </a:pPr>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-4</a:t>
            </a:r>
            <a:r>
              <a:rPr lang="ar-SA" sz="2400" b="1" dirty="0" smtClean="0">
                <a:solidFill>
                  <a:schemeClr val="bg1"/>
                </a:solidFill>
                <a:effectLst/>
                <a:latin typeface="Calibri"/>
                <a:ea typeface="Times New Roman"/>
                <a:cs typeface="Simplified Arabic"/>
              </a:rPr>
              <a:t>يجب أن تكون الذراع المصوبة بزاوية قائمة.</a:t>
            </a:r>
            <a:endParaRPr lang="en-US" sz="2400" b="1" dirty="0" smtClean="0">
              <a:solidFill>
                <a:schemeClr val="bg1"/>
              </a:solidFill>
              <a:effectLst/>
              <a:latin typeface="Calibri"/>
              <a:ea typeface="Calibri"/>
              <a:cs typeface="Arial"/>
            </a:endParaRPr>
          </a:p>
          <a:p>
            <a:pPr lvl="0">
              <a:lnSpc>
                <a:spcPct val="115000"/>
              </a:lnSpc>
            </a:pPr>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-5</a:t>
            </a:r>
            <a:r>
              <a:rPr lang="ar-SA" sz="2400" b="1" dirty="0" smtClean="0">
                <a:solidFill>
                  <a:schemeClr val="bg1"/>
                </a:solidFill>
                <a:effectLst/>
                <a:latin typeface="Calibri"/>
                <a:ea typeface="Times New Roman"/>
                <a:cs typeface="Simplified Arabic"/>
              </a:rPr>
              <a:t>يجب التركيز على الحافة الامامية لحلقة السلة عند التصويب.</a:t>
            </a:r>
            <a:endParaRPr lang="en-US" sz="2400" b="1" dirty="0" smtClean="0">
              <a:solidFill>
                <a:schemeClr val="bg1"/>
              </a:solidFill>
              <a:effectLst/>
              <a:latin typeface="Calibri"/>
              <a:ea typeface="Calibri"/>
              <a:cs typeface="Arial"/>
            </a:endParaRPr>
          </a:p>
          <a:p>
            <a:pPr lvl="0">
              <a:lnSpc>
                <a:spcPct val="115000"/>
              </a:lnSpc>
            </a:pPr>
            <a:r>
              <a:rPr lang="en-US" sz="2400" b="1" dirty="0">
                <a:solidFill>
                  <a:srgbClr val="FFFF00"/>
                </a:solidFill>
                <a:latin typeface="Calibri"/>
                <a:ea typeface="Times New Roman"/>
                <a:cs typeface="Simplified Arabic"/>
              </a:rPr>
              <a:t> -6</a:t>
            </a:r>
            <a:r>
              <a:rPr lang="ar-SA" sz="2400" b="1" dirty="0" smtClean="0">
                <a:solidFill>
                  <a:schemeClr val="bg1"/>
                </a:solidFill>
                <a:effectLst/>
                <a:latin typeface="Calibri"/>
                <a:ea typeface="Times New Roman"/>
                <a:cs typeface="Simplified Arabic"/>
              </a:rPr>
              <a:t>استخدام رسغ اليد عند التصويب.</a:t>
            </a:r>
            <a:endParaRPr lang="en-US" sz="2400" b="1" dirty="0" smtClean="0">
              <a:solidFill>
                <a:schemeClr val="bg1"/>
              </a:solidFill>
              <a:effectLst/>
              <a:latin typeface="Calibri"/>
              <a:ea typeface="Calibri"/>
              <a:cs typeface="Arial"/>
            </a:endParaRPr>
          </a:p>
          <a:p>
            <a:pPr lvl="0">
              <a:lnSpc>
                <a:spcPct val="115000"/>
              </a:lnSpc>
            </a:pPr>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-7</a:t>
            </a:r>
            <a:r>
              <a:rPr lang="ar-SA" sz="2400" b="1" dirty="0" smtClean="0">
                <a:solidFill>
                  <a:schemeClr val="bg1"/>
                </a:solidFill>
                <a:effectLst/>
                <a:latin typeface="Calibri"/>
                <a:ea typeface="Times New Roman"/>
                <a:cs typeface="Simplified Arabic"/>
              </a:rPr>
              <a:t>أن يكون مسار الكرة عند التصويب على شكل قوس وبزاوية 45 الى 53 .</a:t>
            </a:r>
            <a:endParaRPr lang="en-US" sz="2400" b="1" dirty="0" smtClean="0">
              <a:solidFill>
                <a:schemeClr val="bg1"/>
              </a:solidFill>
              <a:effectLst/>
              <a:latin typeface="Calibri"/>
              <a:ea typeface="Calibri"/>
              <a:cs typeface="Arial"/>
            </a:endParaRPr>
          </a:p>
          <a:p>
            <a:pPr lvl="0">
              <a:lnSpc>
                <a:spcPct val="115000"/>
              </a:lnSpc>
            </a:pPr>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-8</a:t>
            </a:r>
            <a:r>
              <a:rPr lang="ar-SA" sz="2400" b="1" dirty="0" smtClean="0">
                <a:solidFill>
                  <a:schemeClr val="bg1"/>
                </a:solidFill>
                <a:effectLst/>
                <a:latin typeface="Calibri"/>
                <a:ea typeface="Times New Roman"/>
                <a:cs typeface="Simplified Arabic"/>
              </a:rPr>
              <a:t>الاسترخاء وعدم التوتر عند التصويب.</a:t>
            </a:r>
            <a:endParaRPr lang="en-US" sz="2400" b="1" dirty="0" smtClean="0">
              <a:solidFill>
                <a:schemeClr val="bg1"/>
              </a:solidFill>
              <a:effectLst/>
              <a:latin typeface="Calibri"/>
              <a:ea typeface="Calibri"/>
              <a:cs typeface="Arial"/>
            </a:endParaRPr>
          </a:p>
          <a:p>
            <a:pPr lvl="0">
              <a:lnSpc>
                <a:spcPct val="115000"/>
              </a:lnSpc>
            </a:pPr>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-9</a:t>
            </a:r>
            <a:r>
              <a:rPr lang="ar-SA" sz="2400" b="1" dirty="0" smtClean="0">
                <a:solidFill>
                  <a:schemeClr val="bg1"/>
                </a:solidFill>
                <a:effectLst/>
                <a:latin typeface="Calibri"/>
                <a:ea typeface="Times New Roman"/>
                <a:cs typeface="Simplified Arabic"/>
              </a:rPr>
              <a:t>متابعة اليد المصوبة للتصويب.</a:t>
            </a:r>
            <a:endParaRPr lang="en-US" sz="2400" b="1" dirty="0" smtClean="0">
              <a:solidFill>
                <a:schemeClr val="bg1"/>
              </a:solidFill>
              <a:effectLst/>
              <a:latin typeface="Calibri"/>
              <a:ea typeface="Calibri"/>
              <a:cs typeface="Arial"/>
            </a:endParaRPr>
          </a:p>
          <a:p>
            <a:pPr>
              <a:lnSpc>
                <a:spcPct val="115000"/>
              </a:lnSpc>
            </a:pPr>
            <a:r>
              <a:rPr lang="en-US" sz="2400" b="1" dirty="0">
                <a:solidFill>
                  <a:srgbClr val="FFFF00"/>
                </a:solidFill>
                <a:latin typeface="Calibri"/>
                <a:ea typeface="Times New Roman"/>
                <a:cs typeface="Simplified Arabic"/>
              </a:rPr>
              <a:t>-</a:t>
            </a:r>
            <a:r>
              <a:rPr lang="en-US" sz="2400" b="1" dirty="0" smtClean="0">
                <a:solidFill>
                  <a:srgbClr val="FFFF00"/>
                </a:solidFill>
                <a:latin typeface="Calibri"/>
                <a:ea typeface="Times New Roman"/>
                <a:cs typeface="Simplified Arabic"/>
              </a:rPr>
              <a:t>10</a:t>
            </a:r>
            <a:r>
              <a:rPr lang="ar-SA" sz="2400" b="1" dirty="0" smtClean="0">
                <a:solidFill>
                  <a:srgbClr val="FFFF00"/>
                </a:solidFill>
                <a:latin typeface="Calibri"/>
                <a:ea typeface="Times New Roman"/>
                <a:cs typeface="Simplified Arabic"/>
              </a:rPr>
              <a:t> </a:t>
            </a:r>
            <a:r>
              <a:rPr lang="ar-SA" sz="2400" b="1" dirty="0" smtClean="0">
                <a:solidFill>
                  <a:schemeClr val="bg1"/>
                </a:solidFill>
                <a:effectLst/>
                <a:latin typeface="Calibri"/>
                <a:ea typeface="Times New Roman"/>
                <a:cs typeface="Simplified Arabic"/>
              </a:rPr>
              <a:t>آخر جزء يترك الكرة إصبعا السبابة والأوسط.</a:t>
            </a:r>
            <a:endParaRPr lang="en-US" sz="2400" b="1" dirty="0" smtClean="0">
              <a:solidFill>
                <a:schemeClr val="bg1"/>
              </a:solidFill>
              <a:effectLst/>
              <a:latin typeface="Calibri"/>
              <a:ea typeface="Calibri"/>
              <a:cs typeface="Arial"/>
            </a:endParaRPr>
          </a:p>
          <a:p>
            <a:pPr>
              <a:lnSpc>
                <a:spcPct val="115000"/>
              </a:lnSpc>
            </a:pPr>
            <a:r>
              <a:rPr lang="en-US" sz="2400" b="1" dirty="0">
                <a:solidFill>
                  <a:srgbClr val="FFFF00"/>
                </a:solidFill>
                <a:latin typeface="Calibri"/>
                <a:ea typeface="Times New Roman"/>
                <a:cs typeface="Simplified Arabic"/>
              </a:rPr>
              <a:t>-11</a:t>
            </a:r>
            <a:r>
              <a:rPr lang="ar-SA" sz="2400" b="1" dirty="0">
                <a:solidFill>
                  <a:srgbClr val="FFFF00"/>
                </a:solidFill>
                <a:latin typeface="Calibri"/>
                <a:ea typeface="Times New Roman"/>
                <a:cs typeface="Simplified Arabic"/>
              </a:rPr>
              <a:t> </a:t>
            </a:r>
            <a:r>
              <a:rPr lang="ar-SA" sz="2400" b="1" dirty="0" smtClean="0">
                <a:solidFill>
                  <a:schemeClr val="bg1"/>
                </a:solidFill>
                <a:effectLst/>
                <a:latin typeface="Calibri"/>
                <a:ea typeface="Times New Roman"/>
                <a:cs typeface="Simplified Arabic"/>
              </a:rPr>
              <a:t>دوران الكرة عكس اتجاه عقارب الساعة.</a:t>
            </a:r>
            <a:endParaRPr lang="en-US" sz="2400" b="1" dirty="0" smtClean="0">
              <a:solidFill>
                <a:schemeClr val="bg1"/>
              </a:solidFill>
              <a:effectLst/>
              <a:latin typeface="Calibri"/>
              <a:ea typeface="Calibri"/>
              <a:cs typeface="Arial"/>
            </a:endParaRPr>
          </a:p>
          <a:p>
            <a:pPr>
              <a:lnSpc>
                <a:spcPct val="115000"/>
              </a:lnSpc>
            </a:pPr>
            <a:r>
              <a:rPr lang="en-US" sz="2400" b="1" dirty="0">
                <a:solidFill>
                  <a:srgbClr val="FFFF00"/>
                </a:solidFill>
                <a:latin typeface="Calibri"/>
                <a:ea typeface="Times New Roman"/>
                <a:cs typeface="Simplified Arabic"/>
              </a:rPr>
              <a:t>-12</a:t>
            </a:r>
            <a:r>
              <a:rPr lang="ar-SA" sz="2400" b="1" dirty="0">
                <a:solidFill>
                  <a:srgbClr val="FFFF00"/>
                </a:solidFill>
                <a:latin typeface="Calibri"/>
                <a:ea typeface="Times New Roman"/>
                <a:cs typeface="Simplified Arabic"/>
              </a:rPr>
              <a:t> </a:t>
            </a:r>
            <a:r>
              <a:rPr lang="ar-SA" sz="2400" b="1" dirty="0" smtClean="0">
                <a:solidFill>
                  <a:schemeClr val="bg1"/>
                </a:solidFill>
                <a:effectLst/>
                <a:latin typeface="Calibri"/>
                <a:ea typeface="Times New Roman"/>
                <a:cs typeface="Simplified Arabic"/>
              </a:rPr>
              <a:t>يجب أن يكون لدى المصوب ثقة بنفسه.</a:t>
            </a:r>
            <a:endParaRPr lang="en-US" sz="2400" b="1" dirty="0">
              <a:solidFill>
                <a:schemeClr val="bg1"/>
              </a:solidFill>
              <a:effectLst/>
              <a:latin typeface="Calibri"/>
              <a:ea typeface="Calibri"/>
              <a:cs typeface="Arial"/>
            </a:endParaRPr>
          </a:p>
        </p:txBody>
      </p:sp>
    </p:spTree>
    <p:extLst>
      <p:ext uri="{BB962C8B-B14F-4D97-AF65-F5344CB8AC3E}">
        <p14:creationId xmlns:p14="http://schemas.microsoft.com/office/powerpoint/2010/main" val="145899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776" y="1124744"/>
            <a:ext cx="8532440" cy="4764381"/>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nSpc>
                <a:spcPct val="115000"/>
              </a:lnSpc>
            </a:pPr>
            <a:r>
              <a:rPr lang="ar-SA" sz="4400" b="1" dirty="0" smtClean="0">
                <a:solidFill>
                  <a:srgbClr val="FF0000"/>
                </a:solidFill>
                <a:effectLst/>
                <a:latin typeface="Calibri"/>
                <a:ea typeface="Times New Roman"/>
                <a:cs typeface="Simplified Arabic"/>
              </a:rPr>
              <a:t>أنواع التصويب:</a:t>
            </a:r>
            <a:endParaRPr lang="en-US" sz="4400" dirty="0" smtClean="0">
              <a:solidFill>
                <a:srgbClr val="FF0000"/>
              </a:solidFill>
              <a:effectLst/>
              <a:latin typeface="Calibri"/>
              <a:ea typeface="Calibri"/>
              <a:cs typeface="Arial"/>
            </a:endParaRPr>
          </a:p>
          <a:p>
            <a:pPr>
              <a:lnSpc>
                <a:spcPct val="115000"/>
              </a:lnSpc>
            </a:pPr>
            <a:r>
              <a:rPr lang="ar-SA" sz="4400" b="1" dirty="0" smtClean="0">
                <a:solidFill>
                  <a:schemeClr val="bg1"/>
                </a:solidFill>
                <a:effectLst/>
                <a:latin typeface="Calibri"/>
                <a:ea typeface="Times New Roman"/>
                <a:cs typeface="Simplified Arabic"/>
              </a:rPr>
              <a:t>هناك ثلاثة أنواع رئيسة للتصويب:</a:t>
            </a:r>
            <a:endParaRPr lang="en-US" sz="4400" dirty="0" smtClean="0">
              <a:solidFill>
                <a:schemeClr val="bg1"/>
              </a:solidFill>
              <a:effectLst/>
              <a:latin typeface="Calibri"/>
              <a:ea typeface="Calibri"/>
              <a:cs typeface="Arial"/>
            </a:endParaRPr>
          </a:p>
          <a:p>
            <a:pPr lvl="0">
              <a:lnSpc>
                <a:spcPct val="115000"/>
              </a:lnSpc>
            </a:pPr>
            <a:r>
              <a:rPr lang="en-US" sz="4400" b="1" dirty="0" smtClean="0">
                <a:solidFill>
                  <a:schemeClr val="bg1"/>
                </a:solidFill>
                <a:effectLst/>
                <a:latin typeface="Calibri"/>
                <a:ea typeface="Times New Roman"/>
                <a:cs typeface="Simplified Arabic"/>
              </a:rPr>
              <a:t> </a:t>
            </a:r>
            <a:r>
              <a:rPr lang="en-US" sz="4400" b="1" dirty="0" smtClean="0">
                <a:solidFill>
                  <a:srgbClr val="FF0000"/>
                </a:solidFill>
                <a:effectLst/>
                <a:latin typeface="Calibri"/>
                <a:ea typeface="Times New Roman"/>
                <a:cs typeface="Simplified Arabic"/>
              </a:rPr>
              <a:t>-1</a:t>
            </a:r>
            <a:r>
              <a:rPr lang="ar-SA" sz="4400" b="1" dirty="0" smtClean="0">
                <a:solidFill>
                  <a:schemeClr val="bg1"/>
                </a:solidFill>
                <a:effectLst/>
                <a:latin typeface="Calibri"/>
                <a:ea typeface="Times New Roman"/>
                <a:cs typeface="Simplified Arabic"/>
              </a:rPr>
              <a:t>التصويب من الثبات ( الرمية الحرة) </a:t>
            </a:r>
            <a:r>
              <a:rPr lang="en-US" sz="4400" b="1" dirty="0" smtClean="0">
                <a:solidFill>
                  <a:schemeClr val="bg1"/>
                </a:solidFill>
                <a:effectLst/>
                <a:latin typeface="Simplified Arabic"/>
                <a:ea typeface="Times New Roman"/>
                <a:cs typeface="Arial"/>
              </a:rPr>
              <a:t>Free throw </a:t>
            </a:r>
            <a:endParaRPr lang="en-US" sz="4400" dirty="0" smtClean="0">
              <a:solidFill>
                <a:schemeClr val="bg1"/>
              </a:solidFill>
              <a:effectLst/>
              <a:latin typeface="Calibri"/>
              <a:ea typeface="Calibri"/>
              <a:cs typeface="Arial"/>
            </a:endParaRPr>
          </a:p>
          <a:p>
            <a:pPr lvl="0">
              <a:lnSpc>
                <a:spcPct val="115000"/>
              </a:lnSpc>
            </a:pPr>
            <a:r>
              <a:rPr lang="en-US" sz="4400" b="1" dirty="0" smtClean="0">
                <a:solidFill>
                  <a:schemeClr val="bg1"/>
                </a:solidFill>
                <a:effectLst/>
                <a:latin typeface="Calibri"/>
                <a:ea typeface="Times New Roman"/>
                <a:cs typeface="Simplified Arabic"/>
              </a:rPr>
              <a:t> </a:t>
            </a:r>
            <a:r>
              <a:rPr lang="en-US" sz="4400" b="1" dirty="0" smtClean="0">
                <a:solidFill>
                  <a:srgbClr val="FF0000"/>
                </a:solidFill>
                <a:effectLst/>
                <a:latin typeface="Calibri"/>
                <a:ea typeface="Times New Roman"/>
                <a:cs typeface="Simplified Arabic"/>
              </a:rPr>
              <a:t>-2</a:t>
            </a:r>
            <a:r>
              <a:rPr lang="ar-SA" sz="4400" b="1" dirty="0" smtClean="0">
                <a:solidFill>
                  <a:schemeClr val="bg1"/>
                </a:solidFill>
                <a:effectLst/>
                <a:latin typeface="Calibri"/>
                <a:ea typeface="Times New Roman"/>
                <a:cs typeface="Simplified Arabic"/>
              </a:rPr>
              <a:t>التصويب السلمي </a:t>
            </a:r>
            <a:r>
              <a:rPr lang="en-US" sz="4400" b="1" dirty="0" smtClean="0">
                <a:solidFill>
                  <a:schemeClr val="bg1"/>
                </a:solidFill>
                <a:effectLst/>
                <a:latin typeface="Simplified Arabic"/>
                <a:ea typeface="Times New Roman"/>
                <a:cs typeface="Arial"/>
              </a:rPr>
              <a:t>   Lay-up shot</a:t>
            </a:r>
            <a:endParaRPr lang="en-US" sz="4400" dirty="0" smtClean="0">
              <a:solidFill>
                <a:schemeClr val="bg1"/>
              </a:solidFill>
              <a:effectLst/>
              <a:latin typeface="Calibri"/>
              <a:ea typeface="Calibri"/>
              <a:cs typeface="Arial"/>
            </a:endParaRPr>
          </a:p>
          <a:p>
            <a:pPr lvl="0">
              <a:lnSpc>
                <a:spcPct val="115000"/>
              </a:lnSpc>
            </a:pPr>
            <a:r>
              <a:rPr lang="en-US" sz="4400" b="1" dirty="0" smtClean="0">
                <a:solidFill>
                  <a:schemeClr val="bg1"/>
                </a:solidFill>
                <a:effectLst/>
                <a:latin typeface="Calibri"/>
                <a:ea typeface="Times New Roman"/>
                <a:cs typeface="Simplified Arabic"/>
              </a:rPr>
              <a:t> </a:t>
            </a:r>
            <a:r>
              <a:rPr lang="en-US" sz="4400" b="1" dirty="0" smtClean="0">
                <a:solidFill>
                  <a:srgbClr val="FF0000"/>
                </a:solidFill>
                <a:effectLst/>
                <a:latin typeface="Calibri"/>
                <a:ea typeface="Times New Roman"/>
                <a:cs typeface="Simplified Arabic"/>
              </a:rPr>
              <a:t>-3</a:t>
            </a:r>
            <a:r>
              <a:rPr lang="ar-SA" sz="4400" b="1" dirty="0" smtClean="0">
                <a:solidFill>
                  <a:schemeClr val="bg1"/>
                </a:solidFill>
                <a:effectLst/>
                <a:latin typeface="Calibri"/>
                <a:ea typeface="Times New Roman"/>
                <a:cs typeface="Simplified Arabic"/>
              </a:rPr>
              <a:t>التصويب من القفز</a:t>
            </a:r>
            <a:r>
              <a:rPr lang="en-US" sz="4400" b="1" dirty="0" smtClean="0">
                <a:solidFill>
                  <a:schemeClr val="bg1"/>
                </a:solidFill>
                <a:effectLst/>
                <a:latin typeface="Simplified Arabic"/>
                <a:ea typeface="Times New Roman"/>
                <a:cs typeface="Arial"/>
              </a:rPr>
              <a:t>     Jump shot   </a:t>
            </a:r>
            <a:endParaRPr lang="en-US" sz="4400" dirty="0">
              <a:solidFill>
                <a:schemeClr val="bg1"/>
              </a:solidFill>
              <a:effectLst/>
              <a:latin typeface="Calibri"/>
              <a:ea typeface="Calibri"/>
              <a:cs typeface="Arial"/>
            </a:endParaRPr>
          </a:p>
        </p:txBody>
      </p:sp>
    </p:spTree>
    <p:extLst>
      <p:ext uri="{BB962C8B-B14F-4D97-AF65-F5344CB8AC3E}">
        <p14:creationId xmlns:p14="http://schemas.microsoft.com/office/powerpoint/2010/main" val="3631014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332656"/>
            <a:ext cx="8784976" cy="6109365"/>
          </a:xfrm>
          <a:prstGeom prst="rect">
            <a:avLst/>
          </a:prstGeom>
          <a:solidFill>
            <a:schemeClr val="accent1">
              <a:lumMod val="20000"/>
              <a:lumOff val="80000"/>
            </a:schemeClr>
          </a:solidFill>
          <a:effectLst>
            <a:glow rad="228600">
              <a:schemeClr val="accent1">
                <a:satMod val="175000"/>
                <a:alpha val="40000"/>
              </a:schemeClr>
            </a:glow>
          </a:effectLst>
        </p:spPr>
        <p:txBody>
          <a:bodyPr wrap="square">
            <a:spAutoFit/>
          </a:bodyPr>
          <a:lstStyle/>
          <a:p>
            <a:pPr marL="342900" lvl="0" indent="-342900">
              <a:lnSpc>
                <a:spcPct val="115000"/>
              </a:lnSpc>
              <a:buFont typeface="Wingdings"/>
              <a:buChar char=""/>
            </a:pPr>
            <a:r>
              <a:rPr lang="ar-IQ" sz="3200" b="1" dirty="0" smtClean="0">
                <a:solidFill>
                  <a:srgbClr val="FF0000"/>
                </a:solidFill>
                <a:effectLst/>
                <a:latin typeface="Calibri"/>
                <a:ea typeface="Times New Roman"/>
                <a:cs typeface="Simplified Arabic"/>
              </a:rPr>
              <a:t>التصويب من الثبات ( الرمية الحرة) </a:t>
            </a:r>
            <a:endParaRPr lang="en-US" sz="3200" b="1" dirty="0" smtClean="0">
              <a:solidFill>
                <a:srgbClr val="FF0000"/>
              </a:solidFill>
              <a:effectLst/>
              <a:latin typeface="Calibri"/>
              <a:ea typeface="Calibri"/>
              <a:cs typeface="Arial"/>
            </a:endParaRPr>
          </a:p>
          <a:p>
            <a:pPr algn="just">
              <a:lnSpc>
                <a:spcPct val="115000"/>
              </a:lnSpc>
            </a:pPr>
            <a:r>
              <a:rPr lang="ar-IQ" sz="2800" b="1" dirty="0" smtClean="0">
                <a:solidFill>
                  <a:schemeClr val="bg1"/>
                </a:solidFill>
                <a:effectLst/>
                <a:latin typeface="Calibri"/>
                <a:ea typeface="Times New Roman"/>
                <a:cs typeface="Simplified Arabic"/>
              </a:rPr>
              <a:t>يعتبر التصويب من الرمية  الحرة من أهم التصويبات التي يجب على جميع اللاعبين اتقانه لما له من تأثير في نتيجة المباراة.</a:t>
            </a:r>
            <a:endParaRPr lang="en-US" sz="2800" b="1" dirty="0" smtClean="0">
              <a:solidFill>
                <a:schemeClr val="bg1"/>
              </a:solidFill>
              <a:effectLst/>
              <a:latin typeface="Calibri"/>
              <a:ea typeface="Calibri"/>
              <a:cs typeface="Arial"/>
            </a:endParaRPr>
          </a:p>
          <a:p>
            <a:pPr>
              <a:lnSpc>
                <a:spcPct val="115000"/>
              </a:lnSpc>
            </a:pPr>
            <a:r>
              <a:rPr lang="ar-IQ" sz="2800" b="1" dirty="0" smtClean="0">
                <a:solidFill>
                  <a:schemeClr val="bg1"/>
                </a:solidFill>
                <a:effectLst/>
                <a:latin typeface="Calibri"/>
                <a:ea typeface="Times New Roman"/>
                <a:cs typeface="Simplified Arabic"/>
              </a:rPr>
              <a:t>طريقة الاداء:</a:t>
            </a:r>
            <a:endParaRPr lang="en-US" sz="2800" b="1" dirty="0" smtClean="0">
              <a:solidFill>
                <a:schemeClr val="bg1"/>
              </a:solidFill>
              <a:effectLst/>
              <a:latin typeface="Calibri"/>
              <a:ea typeface="Calibri"/>
              <a:cs typeface="Arial"/>
            </a:endParaRPr>
          </a:p>
          <a:p>
            <a:pPr lvl="0">
              <a:lnSpc>
                <a:spcPct val="115000"/>
              </a:lnSpc>
            </a:pPr>
            <a:r>
              <a:rPr lang="en-GB" sz="2800" b="1" dirty="0" smtClean="0">
                <a:solidFill>
                  <a:schemeClr val="bg1"/>
                </a:solidFill>
                <a:effectLst/>
                <a:latin typeface="Calibri"/>
                <a:ea typeface="Times New Roman"/>
                <a:cs typeface="Simplified Arabic"/>
              </a:rPr>
              <a:t> </a:t>
            </a:r>
            <a:r>
              <a:rPr lang="en-GB" sz="2800" b="1" dirty="0" smtClean="0">
                <a:solidFill>
                  <a:srgbClr val="FF0000"/>
                </a:solidFill>
                <a:effectLst/>
                <a:latin typeface="Calibri"/>
                <a:ea typeface="Times New Roman"/>
                <a:cs typeface="Simplified Arabic"/>
              </a:rPr>
              <a:t>-1</a:t>
            </a:r>
            <a:r>
              <a:rPr lang="ar-IQ" sz="2800" b="1" dirty="0" smtClean="0">
                <a:solidFill>
                  <a:schemeClr val="bg1"/>
                </a:solidFill>
                <a:effectLst/>
                <a:latin typeface="Calibri"/>
                <a:ea typeface="Times New Roman"/>
                <a:cs typeface="Simplified Arabic"/>
              </a:rPr>
              <a:t>التركيز على الحافة الامامية لحلق السلة.</a:t>
            </a:r>
            <a:endParaRPr lang="en-US" sz="2800" b="1" dirty="0" smtClean="0">
              <a:solidFill>
                <a:schemeClr val="bg1"/>
              </a:solidFill>
              <a:effectLst/>
              <a:latin typeface="Calibri"/>
              <a:ea typeface="Calibri"/>
              <a:cs typeface="Arial"/>
            </a:endParaRPr>
          </a:p>
          <a:p>
            <a:pPr marL="365125" lvl="0" indent="-365125">
              <a:lnSpc>
                <a:spcPct val="115000"/>
              </a:lnSpc>
            </a:pPr>
            <a:r>
              <a:rPr lang="en-GB" sz="2800" b="1" dirty="0" smtClean="0">
                <a:solidFill>
                  <a:schemeClr val="bg1"/>
                </a:solidFill>
                <a:effectLst/>
                <a:latin typeface="Calibri"/>
                <a:ea typeface="Times New Roman"/>
                <a:cs typeface="Simplified Arabic"/>
              </a:rPr>
              <a:t> </a:t>
            </a:r>
            <a:r>
              <a:rPr lang="en-GB" sz="2800" b="1" dirty="0">
                <a:solidFill>
                  <a:srgbClr val="FF0000"/>
                </a:solidFill>
                <a:latin typeface="Calibri"/>
                <a:ea typeface="Times New Roman"/>
                <a:cs typeface="Simplified Arabic"/>
              </a:rPr>
              <a:t>-2</a:t>
            </a:r>
            <a:r>
              <a:rPr lang="ar-IQ" sz="2800" b="1" dirty="0" smtClean="0">
                <a:solidFill>
                  <a:schemeClr val="bg1"/>
                </a:solidFill>
                <a:effectLst/>
                <a:latin typeface="Calibri"/>
                <a:ea typeface="Times New Roman"/>
                <a:cs typeface="Simplified Arabic"/>
              </a:rPr>
              <a:t>القدمان باتساع الصدر أو الكتفين مع تقدم إحدى القدمين للأمام  قليلا على أن تكون هذه القدم هي المماثلة لليد المصوبة (اليمنى مع اليمنى)</a:t>
            </a:r>
            <a:endParaRPr lang="en-US" sz="2800" b="1" dirty="0" smtClean="0">
              <a:solidFill>
                <a:schemeClr val="bg1"/>
              </a:solidFill>
              <a:effectLst/>
              <a:latin typeface="Calibri"/>
              <a:ea typeface="Calibri"/>
              <a:cs typeface="Arial"/>
            </a:endParaRPr>
          </a:p>
          <a:p>
            <a:pPr lvl="0">
              <a:lnSpc>
                <a:spcPct val="115000"/>
              </a:lnSpc>
            </a:pPr>
            <a:r>
              <a:rPr lang="en-GB" sz="2800" b="1" dirty="0" smtClean="0">
                <a:solidFill>
                  <a:schemeClr val="bg1"/>
                </a:solidFill>
                <a:effectLst/>
                <a:latin typeface="Calibri"/>
                <a:ea typeface="Times New Roman"/>
                <a:cs typeface="Simplified Arabic"/>
              </a:rPr>
              <a:t> </a:t>
            </a:r>
            <a:r>
              <a:rPr lang="en-GB" sz="2800" b="1" dirty="0">
                <a:solidFill>
                  <a:srgbClr val="FF0000"/>
                </a:solidFill>
                <a:latin typeface="Calibri"/>
                <a:ea typeface="Times New Roman"/>
                <a:cs typeface="Simplified Arabic"/>
              </a:rPr>
              <a:t>-3</a:t>
            </a:r>
            <a:r>
              <a:rPr lang="ar-IQ" sz="2800" b="1" dirty="0" smtClean="0">
                <a:solidFill>
                  <a:schemeClr val="bg1"/>
                </a:solidFill>
                <a:effectLst/>
                <a:latin typeface="Calibri"/>
                <a:ea typeface="Times New Roman"/>
                <a:cs typeface="Simplified Arabic"/>
              </a:rPr>
              <a:t>وضع الكرة على أصابع اليد المصوبة والذراع مثني من المرفق.</a:t>
            </a:r>
            <a:endParaRPr lang="en-US" sz="2800" b="1" dirty="0" smtClean="0">
              <a:solidFill>
                <a:schemeClr val="bg1"/>
              </a:solidFill>
              <a:effectLst/>
              <a:latin typeface="Calibri"/>
              <a:ea typeface="Calibri"/>
              <a:cs typeface="Arial"/>
            </a:endParaRPr>
          </a:p>
          <a:p>
            <a:pPr lvl="0">
              <a:lnSpc>
                <a:spcPct val="115000"/>
              </a:lnSpc>
            </a:pPr>
            <a:r>
              <a:rPr lang="en-GB" sz="2800" b="1" dirty="0">
                <a:solidFill>
                  <a:srgbClr val="FF0000"/>
                </a:solidFill>
                <a:latin typeface="Calibri"/>
                <a:ea typeface="Times New Roman"/>
                <a:cs typeface="Simplified Arabic"/>
              </a:rPr>
              <a:t> -4</a:t>
            </a:r>
            <a:r>
              <a:rPr lang="ar-IQ" sz="2800" b="1" dirty="0" smtClean="0">
                <a:solidFill>
                  <a:schemeClr val="bg1"/>
                </a:solidFill>
                <a:effectLst/>
                <a:latin typeface="Calibri"/>
                <a:ea typeface="Times New Roman"/>
                <a:cs typeface="Simplified Arabic"/>
              </a:rPr>
              <a:t>اليد غير المصوبة تسند الكرة من الجانب.</a:t>
            </a:r>
            <a:endParaRPr lang="en-US" sz="2800" b="1" dirty="0" smtClean="0">
              <a:solidFill>
                <a:schemeClr val="bg1"/>
              </a:solidFill>
              <a:effectLst/>
              <a:latin typeface="Calibri"/>
              <a:ea typeface="Calibri"/>
              <a:cs typeface="Arial"/>
            </a:endParaRPr>
          </a:p>
          <a:p>
            <a:pPr lvl="0">
              <a:lnSpc>
                <a:spcPct val="115000"/>
              </a:lnSpc>
            </a:pPr>
            <a:r>
              <a:rPr lang="en-GB" sz="2800" b="1" dirty="0" smtClean="0">
                <a:solidFill>
                  <a:schemeClr val="bg1"/>
                </a:solidFill>
                <a:effectLst/>
                <a:latin typeface="Calibri"/>
                <a:ea typeface="Times New Roman"/>
                <a:cs typeface="Simplified Arabic"/>
              </a:rPr>
              <a:t> </a:t>
            </a:r>
            <a:r>
              <a:rPr lang="en-GB" sz="2800" b="1" dirty="0">
                <a:solidFill>
                  <a:srgbClr val="FF0000"/>
                </a:solidFill>
                <a:latin typeface="Calibri"/>
                <a:ea typeface="Times New Roman"/>
                <a:cs typeface="Simplified Arabic"/>
              </a:rPr>
              <a:t>-5</a:t>
            </a:r>
            <a:r>
              <a:rPr lang="ar-IQ" sz="2800" b="1" dirty="0" smtClean="0">
                <a:solidFill>
                  <a:schemeClr val="bg1"/>
                </a:solidFill>
                <a:effectLst/>
                <a:latin typeface="Calibri"/>
                <a:ea typeface="Times New Roman"/>
                <a:cs typeface="Simplified Arabic"/>
              </a:rPr>
              <a:t>وضع الكرة امام الوجه على أن لا تعيق النظر الى السلة.</a:t>
            </a:r>
            <a:endParaRPr lang="en-US" sz="2800" b="1" dirty="0" smtClean="0">
              <a:solidFill>
                <a:schemeClr val="bg1"/>
              </a:solidFill>
              <a:effectLst/>
              <a:latin typeface="Calibri"/>
              <a:ea typeface="Calibri"/>
              <a:cs typeface="Arial"/>
            </a:endParaRPr>
          </a:p>
          <a:p>
            <a:pPr lvl="0">
              <a:lnSpc>
                <a:spcPct val="115000"/>
              </a:lnSpc>
            </a:pPr>
            <a:r>
              <a:rPr lang="en-GB" sz="2800" b="1" dirty="0" smtClean="0">
                <a:solidFill>
                  <a:schemeClr val="bg1"/>
                </a:solidFill>
                <a:latin typeface="Calibri"/>
                <a:ea typeface="Times New Roman"/>
                <a:cs typeface="Simplified Arabic"/>
              </a:rPr>
              <a:t> </a:t>
            </a:r>
            <a:r>
              <a:rPr lang="en-GB" sz="2800" b="1" dirty="0">
                <a:solidFill>
                  <a:srgbClr val="FF0000"/>
                </a:solidFill>
                <a:latin typeface="Calibri"/>
                <a:ea typeface="Times New Roman"/>
                <a:cs typeface="Simplified Arabic"/>
              </a:rPr>
              <a:t>-6</a:t>
            </a:r>
            <a:r>
              <a:rPr lang="ar-IQ" sz="2800" b="1" dirty="0" smtClean="0">
                <a:solidFill>
                  <a:schemeClr val="bg1"/>
                </a:solidFill>
                <a:effectLst/>
                <a:latin typeface="Calibri"/>
                <a:ea typeface="Times New Roman"/>
                <a:cs typeface="Simplified Arabic"/>
              </a:rPr>
              <a:t>ثني قليل في الركبتين للمساعدة في قوة دفع الكرة ثم مدّهما.</a:t>
            </a:r>
            <a:endParaRPr lang="en-US" sz="2800" b="1" dirty="0" smtClean="0">
              <a:solidFill>
                <a:schemeClr val="bg1"/>
              </a:solidFill>
              <a:effectLst/>
              <a:latin typeface="Calibri"/>
              <a:ea typeface="Calibri"/>
              <a:cs typeface="Arial"/>
            </a:endParaRPr>
          </a:p>
          <a:p>
            <a:pPr lvl="0">
              <a:lnSpc>
                <a:spcPct val="115000"/>
              </a:lnSpc>
            </a:pPr>
            <a:r>
              <a:rPr lang="en-GB" sz="2800" b="1" dirty="0" smtClean="0">
                <a:solidFill>
                  <a:schemeClr val="bg1"/>
                </a:solidFill>
                <a:effectLst/>
                <a:latin typeface="Calibri"/>
                <a:ea typeface="Times New Roman"/>
                <a:cs typeface="Simplified Arabic"/>
              </a:rPr>
              <a:t> </a:t>
            </a:r>
            <a:r>
              <a:rPr lang="en-GB" sz="2800" b="1" dirty="0">
                <a:solidFill>
                  <a:srgbClr val="FF0000"/>
                </a:solidFill>
                <a:latin typeface="Calibri"/>
                <a:ea typeface="Times New Roman"/>
                <a:cs typeface="Simplified Arabic"/>
              </a:rPr>
              <a:t>-7</a:t>
            </a:r>
            <a:r>
              <a:rPr lang="ar-IQ" sz="2800" b="1" dirty="0" smtClean="0">
                <a:solidFill>
                  <a:schemeClr val="bg1"/>
                </a:solidFill>
                <a:effectLst/>
                <a:latin typeface="Calibri"/>
                <a:ea typeface="Times New Roman"/>
                <a:cs typeface="Simplified Arabic"/>
              </a:rPr>
              <a:t>استخدام الرسغ في التصويب.</a:t>
            </a:r>
            <a:endParaRPr lang="en-US" sz="2800" b="1" dirty="0">
              <a:solidFill>
                <a:schemeClr val="bg1"/>
              </a:solidFill>
              <a:effectLst/>
              <a:latin typeface="Calibri"/>
              <a:ea typeface="Calibri"/>
              <a:cs typeface="Arial"/>
            </a:endParaRPr>
          </a:p>
        </p:txBody>
      </p:sp>
    </p:spTree>
    <p:extLst>
      <p:ext uri="{BB962C8B-B14F-4D97-AF65-F5344CB8AC3E}">
        <p14:creationId xmlns:p14="http://schemas.microsoft.com/office/powerpoint/2010/main" val="4274137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764704"/>
            <a:ext cx="1838523" cy="2376263"/>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810024" y="764705"/>
            <a:ext cx="2050008" cy="2376262"/>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4860032" y="764705"/>
            <a:ext cx="1831915" cy="2376262"/>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pic>
        <p:nvPicPr>
          <p:cNvPr id="5" name="Picture 4"/>
          <p:cNvPicPr/>
          <p:nvPr/>
        </p:nvPicPr>
        <p:blipFill>
          <a:blip r:embed="rId5">
            <a:extLst>
              <a:ext uri="{28A0092B-C50C-407E-A947-70E740481C1C}">
                <a14:useLocalDpi xmlns:a14="http://schemas.microsoft.com/office/drawing/2010/main" val="0"/>
              </a:ext>
            </a:extLst>
          </a:blip>
          <a:srcRect/>
          <a:stretch>
            <a:fillRect/>
          </a:stretch>
        </p:blipFill>
        <p:spPr bwMode="auto">
          <a:xfrm>
            <a:off x="755576" y="764705"/>
            <a:ext cx="2016224" cy="2376262"/>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pic>
        <p:nvPicPr>
          <p:cNvPr id="6" name="Picture 5"/>
          <p:cNvPicPr/>
          <p:nvPr/>
        </p:nvPicPr>
        <p:blipFill>
          <a:blip r:embed="rId6">
            <a:extLst>
              <a:ext uri="{28A0092B-C50C-407E-A947-70E740481C1C}">
                <a14:useLocalDpi xmlns:a14="http://schemas.microsoft.com/office/drawing/2010/main" val="0"/>
              </a:ext>
            </a:extLst>
          </a:blip>
          <a:srcRect/>
          <a:stretch>
            <a:fillRect/>
          </a:stretch>
        </p:blipFill>
        <p:spPr bwMode="auto">
          <a:xfrm>
            <a:off x="4860033" y="3444876"/>
            <a:ext cx="1831914" cy="2432396"/>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pic>
        <p:nvPicPr>
          <p:cNvPr id="7" name="Picture 6"/>
          <p:cNvPicPr/>
          <p:nvPr/>
        </p:nvPicPr>
        <p:blipFill>
          <a:blip r:embed="rId7">
            <a:extLst>
              <a:ext uri="{28A0092B-C50C-407E-A947-70E740481C1C}">
                <a14:useLocalDpi xmlns:a14="http://schemas.microsoft.com/office/drawing/2010/main" val="0"/>
              </a:ext>
            </a:extLst>
          </a:blip>
          <a:srcRect/>
          <a:stretch>
            <a:fillRect/>
          </a:stretch>
        </p:blipFill>
        <p:spPr bwMode="auto">
          <a:xfrm>
            <a:off x="2771800" y="3444875"/>
            <a:ext cx="2088232" cy="2432397"/>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pic>
        <p:nvPicPr>
          <p:cNvPr id="8" name="Picture 7"/>
          <p:cNvPicPr/>
          <p:nvPr/>
        </p:nvPicPr>
        <p:blipFill>
          <a:blip r:embed="rId8">
            <a:extLst>
              <a:ext uri="{28A0092B-C50C-407E-A947-70E740481C1C}">
                <a14:useLocalDpi xmlns:a14="http://schemas.microsoft.com/office/drawing/2010/main" val="0"/>
              </a:ext>
            </a:extLst>
          </a:blip>
          <a:srcRect/>
          <a:stretch>
            <a:fillRect/>
          </a:stretch>
        </p:blipFill>
        <p:spPr bwMode="auto">
          <a:xfrm>
            <a:off x="6732241" y="3435469"/>
            <a:ext cx="1838522" cy="2441803"/>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pic>
        <p:nvPicPr>
          <p:cNvPr id="9" name="Picture 8"/>
          <p:cNvPicPr/>
          <p:nvPr/>
        </p:nvPicPr>
        <p:blipFill>
          <a:blip r:embed="rId9">
            <a:extLst>
              <a:ext uri="{28A0092B-C50C-407E-A947-70E740481C1C}">
                <a14:useLocalDpi xmlns:a14="http://schemas.microsoft.com/office/drawing/2010/main" val="0"/>
              </a:ext>
            </a:extLst>
          </a:blip>
          <a:srcRect/>
          <a:stretch>
            <a:fillRect/>
          </a:stretch>
        </p:blipFill>
        <p:spPr bwMode="auto">
          <a:xfrm>
            <a:off x="755576" y="3435470"/>
            <a:ext cx="2016224" cy="2441802"/>
          </a:xfrm>
          <a:prstGeom prst="rect">
            <a:avLst/>
          </a:prstGeom>
          <a:ln>
            <a:headEnd/>
            <a:tailEnd/>
          </a:ln>
          <a:effectLst>
            <a:innerShdw blurRad="63500" dist="50800" dir="108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p14="http://schemas.microsoft.com/office/powerpoint/2010/main" val="3913874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33</TotalTime>
  <Words>379</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Elemental</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4</cp:revision>
  <dcterms:created xsi:type="dcterms:W3CDTF">2018-12-10T12:30:47Z</dcterms:created>
  <dcterms:modified xsi:type="dcterms:W3CDTF">2018-12-10T13:04:40Z</dcterms:modified>
</cp:coreProperties>
</file>